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5"/>
  </p:sldMasterIdLst>
  <p:notesMasterIdLst>
    <p:notesMasterId r:id="rId12"/>
  </p:notesMasterIdLst>
  <p:handoutMasterIdLst>
    <p:handoutMasterId r:id="rId13"/>
  </p:handoutMasterIdLst>
  <p:sldIdLst>
    <p:sldId id="461" r:id="rId6"/>
    <p:sldId id="450" r:id="rId7"/>
    <p:sldId id="492" r:id="rId8"/>
    <p:sldId id="493" r:id="rId9"/>
    <p:sldId id="494" r:id="rId10"/>
    <p:sldId id="462" r:id="rId11"/>
  </p:sldIdLst>
  <p:sldSz cx="9144000" cy="6858000" type="screen4x3"/>
  <p:notesSz cx="6718300" cy="9855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2D87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2D87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>
          <p15:clr>
            <a:srgbClr val="A4A3A4"/>
          </p15:clr>
        </p15:guide>
        <p15:guide id="2" pos="204">
          <p15:clr>
            <a:srgbClr val="A4A3A4"/>
          </p15:clr>
        </p15:guide>
        <p15:guide id="3" pos="657">
          <p15:clr>
            <a:srgbClr val="A4A3A4"/>
          </p15:clr>
        </p15:guide>
        <p15:guide id="4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1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3" clrIdx="0"/>
  <p:cmAuthor id="1" name="Васильева Светлана Михайловна" initials="ВСМ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598"/>
    <a:srgbClr val="003D78"/>
    <a:srgbClr val="E3EFF0"/>
    <a:srgbClr val="70BDBE"/>
    <a:srgbClr val="1D9C9F"/>
    <a:srgbClr val="70AF9E"/>
    <a:srgbClr val="091858"/>
    <a:srgbClr val="A52F0F"/>
    <a:srgbClr val="333399"/>
    <a:srgbClr val="7B2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9007" autoAdjust="0"/>
  </p:normalViewPr>
  <p:slideViewPr>
    <p:cSldViewPr showGuides="1">
      <p:cViewPr varScale="1">
        <p:scale>
          <a:sx n="113" d="100"/>
          <a:sy n="113" d="100"/>
        </p:scale>
        <p:origin x="-1620" y="-108"/>
      </p:cViewPr>
      <p:guideLst>
        <p:guide orient="horz" pos="663"/>
        <p:guide pos="204"/>
        <p:guide pos="657"/>
        <p:guide pos="560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778" y="-96"/>
      </p:cViewPr>
      <p:guideLst>
        <p:guide orient="horz" pos="3104"/>
        <p:guide pos="211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38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algn="r"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49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38" y="9361449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algn="r" defTabSz="924272">
              <a:lnSpc>
                <a:spcPct val="140000"/>
              </a:lnSpc>
              <a:defRPr sz="1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E0CBE16-ED48-4A35-8274-C659DCEB1B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9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336" y="3"/>
            <a:ext cx="2911464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>
            <a:lvl1pPr algn="r"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4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4425" cy="3694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31" y="4682254"/>
            <a:ext cx="5375241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9918"/>
            <a:ext cx="2911464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336" y="9359918"/>
            <a:ext cx="2911464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61" tIns="46231" rIns="92461" bIns="46231" numCol="1" anchor="b" anchorCtr="0" compatLnSpc="1">
            <a:prstTxWarp prst="textNoShape">
              <a:avLst/>
            </a:prstTxWarp>
          </a:bodyPr>
          <a:lstStyle>
            <a:lvl1pPr algn="r" defTabSz="924272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51B9C2E-B4C7-4F50-B7BB-B50D27B5C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610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2C68C6-262A-49D3-888D-ABC545106D2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1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76056" y="1412776"/>
            <a:ext cx="3744416" cy="4248472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79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42125" cy="7200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C9D4EA-4A33-45F5-AAB0-0EE52CE4BB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467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6842125" cy="7928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6" y="1484313"/>
            <a:ext cx="42449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484313"/>
            <a:ext cx="4244975" cy="464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B5A6-6DC1-40B9-81CB-ECB48CF53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63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25BA-C17D-4A24-A391-E79AB577B9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4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842125" cy="64881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F284-CBF8-4646-B6C6-D3A99DA1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25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3E96F-7F42-41F7-9807-DA5CD45DE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7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2125" cy="6488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25" y="1484313"/>
            <a:ext cx="8642350" cy="464185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ACA6-732A-4751-B816-697709438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86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6842125" cy="7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84313"/>
            <a:ext cx="86423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37300"/>
            <a:ext cx="1943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337300"/>
            <a:ext cx="720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1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87C0F9-EB67-409E-AE5E-91248E26C8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3074" name="Picture 2" descr="\\sogaz.ru\S000$\7\Gorobets.Aleksandra\My Documents\My Pictures\Лого\согаз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50" y="188550"/>
            <a:ext cx="862560" cy="43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8604560" y="116540"/>
            <a:ext cx="360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3D78"/>
                </a:solidFill>
              </a:rPr>
              <a:t>®</a:t>
            </a:r>
            <a:endParaRPr lang="ru-RU" sz="1400" b="1" dirty="0">
              <a:solidFill>
                <a:srgbClr val="003D7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68" r:id="rId2"/>
    <p:sldLayoutId id="2147484069" r:id="rId3"/>
    <p:sldLayoutId id="2147484070" r:id="rId4"/>
    <p:sldLayoutId id="2147484071" r:id="rId5"/>
    <p:sldLayoutId id="2147484074" r:id="rId6"/>
    <p:sldLayoutId id="214748407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1">
              <a:lumMod val="75000"/>
            </a:schemeClr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75000"/>
            </a:schemeClr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accent1">
              <a:lumMod val="75000"/>
            </a:schemeClr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accent1">
              <a:lumMod val="75000"/>
            </a:schemeClr>
          </a:solidFill>
          <a:latin typeface="+mn-lt"/>
        </a:defRPr>
      </a:lvl5pPr>
      <a:lvl6pPr marL="25908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6pPr>
      <a:lvl7pPr marL="30480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7pPr>
      <a:lvl8pPr marL="35052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8pPr>
      <a:lvl9pPr marL="3962400" indent="-3048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D8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0"/>
          <a:stretch/>
        </p:blipFill>
        <p:spPr bwMode="auto">
          <a:xfrm>
            <a:off x="-7967" y="-27384"/>
            <a:ext cx="915038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30" y="4365130"/>
            <a:ext cx="41765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КЛИЕНТА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«СОГАЗ» </a:t>
            </a:r>
          </a:p>
        </p:txBody>
      </p:sp>
      <p:pic>
        <p:nvPicPr>
          <p:cNvPr id="2051" name="Picture 3" descr="\\sogaz.ru\S000$\7\Gorobets.Aleksandra\My Documents\My Pictures\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50" y="333823"/>
            <a:ext cx="1296144" cy="63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7968" y="-27384"/>
            <a:ext cx="3518297" cy="3049945"/>
            <a:chOff x="-7968" y="-27384"/>
            <a:chExt cx="3518297" cy="304994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" t="11254"/>
            <a:stretch/>
          </p:blipFill>
          <p:spPr bwMode="auto">
            <a:xfrm>
              <a:off x="0" y="-27384"/>
              <a:ext cx="3162723" cy="283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\\sogaz.ru\S000$\7\Gorobets.Aleksandra\My Documents\My Pictures\kruggg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85" r="6956"/>
            <a:stretch/>
          </p:blipFill>
          <p:spPr bwMode="auto">
            <a:xfrm flipH="1">
              <a:off x="-7968" y="-27384"/>
              <a:ext cx="3518297" cy="3049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2260856" y="1684468"/>
            <a:ext cx="3212763" cy="3019714"/>
            <a:chOff x="2960841" y="3254407"/>
            <a:chExt cx="3212763" cy="301971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30" y="3415308"/>
              <a:ext cx="2623050" cy="2623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\\sogaz.ru\S000$\7\Gorobets.Aleksandra\My Documents\My Pictures\kruggg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841" y="3254407"/>
              <a:ext cx="3212763" cy="3019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8406349" y="260560"/>
            <a:ext cx="36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®</a:t>
            </a:r>
            <a:endParaRPr lang="ru-RU" sz="18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7968" y="2708900"/>
            <a:ext cx="3255150" cy="4134584"/>
            <a:chOff x="-7968" y="2750896"/>
            <a:chExt cx="3255150" cy="4134584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2"/>
            <a:stretch/>
          </p:blipFill>
          <p:spPr bwMode="auto">
            <a:xfrm>
              <a:off x="-7968" y="2906842"/>
              <a:ext cx="2851727" cy="3684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\\sogaz.ru\S000$\7\Gorobets.Aleksandra\My Documents\My Pictures\krugggg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844"/>
            <a:stretch/>
          </p:blipFill>
          <p:spPr bwMode="auto">
            <a:xfrm flipH="1">
              <a:off x="29108" y="2750896"/>
              <a:ext cx="3218074" cy="413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50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811" y="2924930"/>
            <a:ext cx="774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Сервис.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узнать о специальных возможностях, рассчитать стоимость полиса и многое другое в Личном кабинете на сайте АО «СОГАЗ» </a:t>
            </a:r>
            <a:r>
              <a:rPr lang="en-US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lk.sogaz.ru</a:t>
            </a:r>
            <a:endParaRPr lang="ru-RU" sz="1400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СТРАХОВАНИЯ В СОГАЗЕ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3409" y="5535611"/>
            <a:ext cx="85697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aseline="300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При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расчете стоимости полиса с учетом статистики убытков за предыдущие периоды по выделенной клиентской группе работников предприятий - корпоративных клиентов СОГАЗа (кроме продуктов с фиксированной стоимостью). При расчете стоимости полиса ее итоговая величина может не включать упомянутую экономию, или размер такой экономии может оказаться меньше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20% . К  близким родственникам относятся супруги, дети, родители, родные братья и сестры. Экономия не распространяется на ипотечное страхование.</a:t>
            </a:r>
          </a:p>
          <a:p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Рейтинги присвоены АО «СОГАЗ» рейтинговыми агентствами 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A.M.Best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&amp;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Poor’s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страховых сборов за 2015 г. превысил 140 млрд рублей по МСФО, собственные средства – 71 млрд рублей, чистая прибыль – 22 млрд. рублей.</a:t>
            </a:r>
          </a:p>
          <a:p>
            <a:r>
              <a:rPr lang="ru-RU" sz="9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учета договоров страхования с физическими лицами по данным АО «СОГАЗ».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\\sogaz.ru\S000$\7\Gorobets.Aleksandra\My Documents\My Pictures\цифры\и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670"/>
            <a:ext cx="647650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ogaz.ru\S000$\7\Gorobets.Aleksandra\My Documents\My Pictures\цифры\4-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3861060"/>
            <a:ext cx="620768" cy="62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ogaz.ru\S000$\7\Gorobets.Aleksandra\My Documents\My Pictures\цифры\ик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930"/>
            <a:ext cx="647650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sogaz.ru\S000$\7\Gorobets.Aleksandra\My Documents\My Pictures\цифры\ик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988800"/>
            <a:ext cx="647650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510" y="1124680"/>
            <a:ext cx="7849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Экономия</a:t>
            </a:r>
            <a:r>
              <a:rPr lang="ru-RU" sz="18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8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добровольном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страховании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автокаско, квартиры или дома для Вас и Ваших близких родственников</a:t>
            </a:r>
            <a:r>
              <a:rPr lang="ru-RU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510" y="1916790"/>
            <a:ext cx="7561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Clr>
                <a:srgbClr val="1DA598"/>
              </a:buClr>
            </a:pPr>
            <a:r>
              <a:rPr 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всегда </a:t>
            </a: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можете получить консультацию представителя СОГАЗа в удобном для Вас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месте: у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 на работе или в нашем ближайшем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офисе; также Вы получаете сопровождение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персонального менеджера по страхованию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510" y="3645030"/>
            <a:ext cx="777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Исключительная  </a:t>
            </a: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надежность.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гарантируем исполнение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 по страховым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договорам; надежность АО «СОГАЗ» подтверждена международными рейтингами</a:t>
            </a:r>
            <a:r>
              <a:rPr lang="ru-RU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высокими показателями капитализации</a:t>
            </a:r>
            <a:r>
              <a:rPr lang="ru-RU" sz="1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чем 20-летней историей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опытом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миллионов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</a:t>
            </a:r>
            <a:r>
              <a:rPr lang="ru-RU" sz="14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\\sogaz.ru\S000$\7\Gorobets.Aleksandra\My Documents\My Pictures\цифры\ик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5" y="4725180"/>
            <a:ext cx="649485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29281" y="4869200"/>
            <a:ext cx="77487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0"/>
              </a:spcBef>
              <a:spcAft>
                <a:spcPts val="0"/>
              </a:spcAft>
              <a:buClr>
                <a:srgbClr val="1DA598"/>
              </a:buClr>
            </a:pPr>
            <a:r>
              <a:rPr lang="ru-RU" sz="14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24/7.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телефону 8 800 333 66 35 (бесплатно, круглосуточно)</a:t>
            </a:r>
            <a:endParaRPr lang="ru-RU" sz="1400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518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76" y="1708639"/>
            <a:ext cx="8557614" cy="46094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КЛИЕНТА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410" y="980660"/>
            <a:ext cx="84971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оспользуйтесь удобным интернет-сервисом и уникальными возможностями Личного кабинета клиента на сайте АО «СОГАЗ» </a:t>
            </a:r>
            <a:r>
              <a:rPr lang="en-US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lk.sogaz.ru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04" y="2741603"/>
            <a:ext cx="5867708" cy="3160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КЛИЕНТА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21740" y="989020"/>
            <a:ext cx="358346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1438" y="6092529"/>
            <a:ext cx="8460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договорам ОСАГО и КАСКО</a:t>
            </a:r>
          </a:p>
          <a:p>
            <a:pPr>
              <a:lnSpc>
                <a:spcPct val="12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**в отношении договоров страхования (полисов) заключенных с АО «СОГАЗ»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2909" y="859342"/>
            <a:ext cx="3384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Интернет-сервис </a:t>
            </a:r>
            <a:r>
              <a:rPr lang="ru-RU" b="1" dirty="0" smtClean="0">
                <a:solidFill>
                  <a:schemeClr val="tx1"/>
                </a:solidFill>
              </a:rPr>
              <a:t>позволяет: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2909" y="1251366"/>
            <a:ext cx="6181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3D78"/>
                </a:solidFill>
              </a:rPr>
              <a:t>Приобрести </a:t>
            </a:r>
            <a:r>
              <a:rPr lang="ru-RU" sz="1200" b="1" dirty="0">
                <a:solidFill>
                  <a:srgbClr val="003D78"/>
                </a:solidFill>
              </a:rPr>
              <a:t>договор страхования (страховой полис) </a:t>
            </a:r>
            <a:r>
              <a:rPr lang="ru-RU" sz="1200" b="1" dirty="0" smtClean="0">
                <a:solidFill>
                  <a:srgbClr val="003D78"/>
                </a:solidFill>
              </a:rPr>
              <a:t>онлайн</a:t>
            </a:r>
            <a:endParaRPr lang="ru-RU" sz="1200" b="1" dirty="0">
              <a:solidFill>
                <a:srgbClr val="003D7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2909" y="1558697"/>
            <a:ext cx="8122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Получить актуальную информацию о заключенных Вами и/или в отношении Вас договорах страхования (Полисах)*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909" y="2089573"/>
            <a:ext cx="84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Просматривать и распечатывать в любое время и в любом месте Ваши договора страхования (Полисы</a:t>
            </a:r>
            <a:r>
              <a:rPr lang="ru-RU" sz="1200" dirty="0" smtClean="0"/>
              <a:t>)*; </a:t>
            </a:r>
            <a:r>
              <a:rPr lang="ru-RU" sz="1200" dirty="0"/>
              <a:t>Памятки; Правила страхования; а также </a:t>
            </a:r>
            <a:r>
              <a:rPr lang="ru-RU" sz="1200" b="1" dirty="0"/>
              <a:t>подать онлайн заявление об </a:t>
            </a:r>
            <a:r>
              <a:rPr lang="ru-RU" sz="1200" b="1" dirty="0" smtClean="0"/>
              <a:t>убытке**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2909" y="4437140"/>
            <a:ext cx="2160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Контролировать даты окончания сроков действия договоров страхования (Полисов)*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2909" y="2671519"/>
            <a:ext cx="198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Производить активацию приобретенного Вами полиса, а также знакомиться со специальными предложениями АО «СОГАЗ».</a:t>
            </a:r>
          </a:p>
        </p:txBody>
      </p:sp>
    </p:spTree>
    <p:extLst>
      <p:ext uri="{BB962C8B-B14F-4D97-AF65-F5344CB8AC3E}">
        <p14:creationId xmlns:p14="http://schemas.microsoft.com/office/powerpoint/2010/main" val="2660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000" dirty="0" smtClean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КЛИЕНТА</a:t>
            </a:r>
            <a:endParaRPr lang="ru-RU" sz="2000" dirty="0">
              <a:solidFill>
                <a:srgbClr val="003D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410" y="980660"/>
            <a:ext cx="358346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909" y="859342"/>
            <a:ext cx="78209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3D78"/>
                </a:solidFill>
              </a:rPr>
              <a:t>Функционал Личного кабинета позволяет работникам корпоративных клиентов, в отношении которых заключен договор Добровольного медицинского страхования (ДМС)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91" y="1768909"/>
            <a:ext cx="2144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C</a:t>
            </a:r>
            <a:r>
              <a:rPr lang="ru-RU" sz="1200" b="1" dirty="0" smtClean="0">
                <a:solidFill>
                  <a:srgbClr val="FF0000"/>
                </a:solidFill>
              </a:rPr>
              <a:t>качать и/или отправить на свой </a:t>
            </a:r>
            <a:r>
              <a:rPr lang="en-US" sz="1200" b="1" dirty="0" smtClean="0">
                <a:solidFill>
                  <a:srgbClr val="FF0000"/>
                </a:solidFill>
              </a:rPr>
              <a:t>email </a:t>
            </a:r>
            <a:r>
              <a:rPr lang="ru-RU" sz="1200" b="1" dirty="0" smtClean="0">
                <a:solidFill>
                  <a:srgbClr val="FF0000"/>
                </a:solidFill>
              </a:rPr>
              <a:t> полис ДМС, памятки ДМС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2683" y="5547403"/>
            <a:ext cx="3463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</a:rPr>
              <a:t>Ознакомиться с видами медицинской помощи и перечнем Лечебных учреждений (ЛПУ</a:t>
            </a:r>
            <a:r>
              <a:rPr lang="ru-RU" sz="1200" b="1" dirty="0" smtClean="0">
                <a:solidFill>
                  <a:srgbClr val="FF0000"/>
                </a:solidFill>
              </a:rPr>
              <a:t>), </a:t>
            </a:r>
            <a:r>
              <a:rPr lang="ru-RU" sz="1200" b="1" dirty="0">
                <a:solidFill>
                  <a:srgbClr val="FF0000"/>
                </a:solidFill>
              </a:rPr>
              <a:t>входящих в программу </a:t>
            </a:r>
            <a:r>
              <a:rPr lang="ru-RU" sz="1200" b="1" dirty="0" smtClean="0">
                <a:solidFill>
                  <a:srgbClr val="FF0000"/>
                </a:solidFill>
              </a:rPr>
              <a:t>ДМС.</a:t>
            </a:r>
          </a:p>
          <a:p>
            <a:endParaRPr lang="ru-RU" sz="1200" b="1" dirty="0" smtClean="0">
              <a:solidFill>
                <a:srgbClr val="1DA598"/>
              </a:solidFill>
            </a:endParaRPr>
          </a:p>
          <a:p>
            <a:r>
              <a:rPr lang="ru-RU" sz="1200" dirty="0" smtClean="0">
                <a:solidFill>
                  <a:srgbClr val="003D78"/>
                </a:solidFill>
              </a:rPr>
              <a:t>Перечень ЛПУ представлен в двух удобных для клиентов видах: Список и Карта. </a:t>
            </a:r>
            <a:endParaRPr lang="ru-RU" sz="1200" dirty="0">
              <a:solidFill>
                <a:srgbClr val="003D7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386009" y="3121766"/>
            <a:ext cx="1152069" cy="2539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17</a:t>
            </a: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LM0001/000000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114916" y="5014161"/>
            <a:ext cx="3257334" cy="2539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82800" rIns="9144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chemeClr val="tx1"/>
                </a:solidFill>
              </a:rPr>
              <a:t>Иванов Артем Иванович	01.01.1988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08" y="1747812"/>
            <a:ext cx="6134341" cy="3757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82" y="2679265"/>
            <a:ext cx="3500305" cy="179073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 bwMode="auto">
          <a:xfrm>
            <a:off x="2889218" y="2377706"/>
            <a:ext cx="2562164" cy="4032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408" y="4527468"/>
            <a:ext cx="4229684" cy="2256472"/>
          </a:xfrm>
          <a:prstGeom prst="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 bwMode="auto">
          <a:xfrm>
            <a:off x="1273749" y="2507644"/>
            <a:ext cx="2997868" cy="2038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66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3D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FBF284-CBF8-4646-B6C6-D3A99DA186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0212" y="1002156"/>
            <a:ext cx="85877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 как </a:t>
            </a:r>
            <a:r>
              <a:rPr lang="ru-RU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</a:t>
            </a:r>
            <a:r>
              <a:rPr lang="ru-RU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полисы?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269545" y="1350261"/>
            <a:ext cx="3324896" cy="2157196"/>
            <a:chOff x="467544" y="3933056"/>
            <a:chExt cx="3324896" cy="2157196"/>
          </a:xfrm>
        </p:grpSpPr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187624" y="4054627"/>
              <a:ext cx="2604816" cy="48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Позвонив по </a:t>
              </a:r>
              <a:r>
                <a:rPr lang="ru-RU" alt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телефону в г. Казань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ru-RU" altLang="ru-RU" sz="1200" b="1" dirty="0">
                  <a:solidFill>
                    <a:srgbClr val="1D9C9F"/>
                  </a:solidFill>
                  <a:cs typeface="Arial" charset="0"/>
                </a:rPr>
                <a:t>(843) 222 00 47 доб. 156,157,177</a:t>
              </a:r>
              <a:endParaRPr lang="ru-RU" altLang="ru-RU" sz="12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187624" y="4751647"/>
              <a:ext cx="2042354" cy="48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latinLnBrk="0" hangingPunct="1">
                <a:lnSpc>
                  <a:spcPct val="120000"/>
                </a:lnSpc>
                <a:buClrTx/>
                <a:buSzTx/>
                <a:buFontTx/>
                <a:buNone/>
                <a:tabLst/>
              </a:pPr>
              <a:r>
                <a:rPr lang="ru-RU" alt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Отправив </a:t>
              </a: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заявку </a:t>
              </a:r>
              <a:r>
                <a:rPr lang="ru-RU" alt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почте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altLang="ru-RU" sz="1200" b="1" dirty="0">
                  <a:solidFill>
                    <a:srgbClr val="1DA5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kps.kazan@sogaz.ru</a:t>
              </a:r>
              <a:endPara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152781" y="5501278"/>
              <a:ext cx="2393047" cy="48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latinLnBrk="0" hangingPunct="1">
                <a:lnSpc>
                  <a:spcPct val="120000"/>
                </a:lnSpc>
                <a:buClrTx/>
                <a:buSzTx/>
                <a:buFontTx/>
                <a:buNone/>
                <a:tabLst/>
              </a:pPr>
              <a:r>
                <a:rPr lang="ru-RU" altLang="ru-RU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офисе и у представителей </a:t>
              </a:r>
            </a:p>
            <a:p>
              <a:pPr lvl="0" eaLnBrk="0" hangingPunct="0">
                <a:lnSpc>
                  <a:spcPct val="120000"/>
                </a:lnSpc>
              </a:pPr>
              <a:r>
                <a:rPr lang="ru-RU" altLang="ru-RU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СОГАЗа</a:t>
              </a:r>
              <a:endPara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2" name="Picture 28" descr="\\sogaz.ru\S000$\7\Gorobets.Aleksandra\My Documents\My Pictures\che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6" y="5441870"/>
              <a:ext cx="483012" cy="64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\\sogaz.ru\S000$\7\Gorobets.Aleksandra\My Documents\My Pictures\e-mai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581128"/>
              <a:ext cx="618610" cy="830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\\sogaz.ru\S000$\7\Gorobets.Aleksandra\My Documents\My Pictures\te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933056"/>
              <a:ext cx="470237" cy="63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Прямоугольник 22"/>
          <p:cNvSpPr/>
          <p:nvPr/>
        </p:nvSpPr>
        <p:spPr>
          <a:xfrm>
            <a:off x="4473207" y="1519740"/>
            <a:ext cx="3918807" cy="1106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800" b="1" dirty="0" smtClean="0">
                <a:solidFill>
                  <a:srgbClr val="1D9C9F"/>
                </a:solidFill>
                <a:cs typeface="Arial" panose="020B0604020202020204" pitchFamily="34" charset="0"/>
              </a:rPr>
              <a:t>Казанский </a:t>
            </a:r>
            <a:r>
              <a:rPr lang="ru-RU" sz="1800" b="1" dirty="0">
                <a:solidFill>
                  <a:srgbClr val="1D9C9F"/>
                </a:solidFill>
                <a:cs typeface="Arial" panose="020B0604020202020204" pitchFamily="34" charset="0"/>
              </a:rPr>
              <a:t>филиал </a:t>
            </a:r>
            <a:r>
              <a:rPr lang="ru-RU" sz="1800" b="1" u="sng" dirty="0" smtClean="0">
                <a:solidFill>
                  <a:srgbClr val="1D9C9F"/>
                </a:solidFill>
                <a:cs typeface="Arial" panose="020B0604020202020204" pitchFamily="34" charset="0"/>
              </a:rPr>
              <a:t>АО </a:t>
            </a:r>
            <a:r>
              <a:rPr lang="ru-RU" sz="1800" b="1" u="sng" dirty="0">
                <a:solidFill>
                  <a:srgbClr val="1D9C9F"/>
                </a:solidFill>
                <a:cs typeface="Arial" panose="020B0604020202020204" pitchFamily="34" charset="0"/>
              </a:rPr>
              <a:t>«СОГАЗ»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1400" b="1" dirty="0" smtClean="0">
                <a:solidFill>
                  <a:srgbClr val="1D9C9F"/>
                </a:solidFill>
                <a:cs typeface="Arial" charset="0"/>
              </a:rPr>
              <a:t>г. Казань</a:t>
            </a:r>
            <a:r>
              <a:rPr lang="ru-RU" altLang="ru-RU" sz="1400" b="1" dirty="0">
                <a:solidFill>
                  <a:srgbClr val="1D9C9F"/>
                </a:solidFill>
                <a:cs typeface="Arial" charset="0"/>
              </a:rPr>
              <a:t>, </a:t>
            </a:r>
            <a:r>
              <a:rPr lang="ru-RU" altLang="ru-RU" sz="1400" b="1" dirty="0" smtClean="0">
                <a:solidFill>
                  <a:srgbClr val="1D9C9F"/>
                </a:solidFill>
                <a:cs typeface="Arial" charset="0"/>
              </a:rPr>
              <a:t>ул. Петербургская, </a:t>
            </a:r>
            <a:r>
              <a:rPr lang="ru-RU" altLang="ru-RU" sz="1400" b="1" dirty="0">
                <a:solidFill>
                  <a:srgbClr val="1D9C9F"/>
                </a:solidFill>
                <a:cs typeface="Arial" charset="0"/>
              </a:rPr>
              <a:t>д.90 </a:t>
            </a:r>
            <a:endParaRPr lang="ru-RU" altLang="ru-RU" sz="1400" b="1" dirty="0" smtClean="0">
              <a:solidFill>
                <a:srgbClr val="1D9C9F"/>
              </a:solidFill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ru-RU" altLang="ru-RU" sz="1400" b="1" dirty="0" smtClean="0">
                <a:solidFill>
                  <a:srgbClr val="1D9C9F"/>
                </a:solidFill>
                <a:cs typeface="Arial" charset="0"/>
              </a:rPr>
              <a:t>тел. (843) 222 00 47</a:t>
            </a:r>
            <a:endParaRPr lang="ru-RU" altLang="ru-RU" sz="1400" b="1" dirty="0">
              <a:solidFill>
                <a:srgbClr val="1D9C9F"/>
              </a:solidFill>
              <a:cs typeface="Arial" charset="0"/>
            </a:endParaRPr>
          </a:p>
          <a:p>
            <a:pPr>
              <a:lnSpc>
                <a:spcPct val="110000"/>
              </a:lnSpc>
              <a:spcAft>
                <a:spcPts val="400"/>
              </a:spcAft>
              <a:tabLst>
                <a:tab pos="447675" algn="l"/>
                <a:tab pos="892175" algn="l"/>
              </a:tabLst>
            </a:pPr>
            <a:endParaRPr lang="ru-RU" sz="11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2597" y="5518463"/>
            <a:ext cx="84394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ВНИМАНИЕ: При </a:t>
            </a:r>
            <a:r>
              <a:rPr lang="ru-RU" sz="11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обращении </a:t>
            </a: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</a:t>
            </a:r>
            <a:r>
              <a:rPr lang="ru-RU" sz="1100" b="1" dirty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Вы являетесь </a:t>
            </a: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работником компании – корпоративного клиента </a:t>
            </a:r>
            <a:r>
              <a:rPr lang="ru-RU" sz="1100" b="1" dirty="0" err="1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СОГАЗа</a:t>
            </a:r>
            <a:r>
              <a:rPr lang="ru-RU" sz="1100" b="1" dirty="0" smtClean="0">
                <a:solidFill>
                  <a:srgbClr val="1DA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100" b="1" dirty="0">
              <a:solidFill>
                <a:srgbClr val="1DA5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2839" y="4241432"/>
            <a:ext cx="405759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г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Наб. Челны, пр.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Мира, 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д.33А, </a:t>
            </a:r>
          </a:p>
          <a:p>
            <a:r>
              <a:rPr lang="ru-RU" sz="1200" b="1" dirty="0">
                <a:solidFill>
                  <a:schemeClr val="tx1"/>
                </a:solidFill>
                <a:latin typeface="Arial" charset="0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latin typeface="Arial" charset="0"/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rgbClr val="1D9C9F"/>
                </a:solidFill>
                <a:latin typeface="Arial" charset="0"/>
                <a:cs typeface="Arial" charset="0"/>
              </a:rPr>
              <a:t>т</a:t>
            </a:r>
            <a:r>
              <a:rPr lang="ru-RU" sz="1200" b="1" dirty="0">
                <a:solidFill>
                  <a:srgbClr val="1D9C9F"/>
                </a:solidFill>
                <a:latin typeface="Arial" charset="0"/>
                <a:cs typeface="Arial" charset="0"/>
              </a:rPr>
              <a:t>. (8552</a:t>
            </a:r>
            <a:r>
              <a:rPr lang="ru-RU" sz="1200" b="1" dirty="0" smtClean="0">
                <a:solidFill>
                  <a:srgbClr val="1D9C9F"/>
                </a:solidFill>
                <a:latin typeface="Arial" charset="0"/>
                <a:cs typeface="Arial" charset="0"/>
              </a:rPr>
              <a:t>) 491 885</a:t>
            </a: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г. Нижнекамск, пр. Шинников, д.1А</a:t>
            </a:r>
          </a:p>
          <a:p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1D9C9F"/>
                </a:solidFill>
                <a:latin typeface="Arial" charset="0"/>
                <a:cs typeface="Arial" charset="0"/>
              </a:rPr>
              <a:t>т. (8555) 410 851</a:t>
            </a:r>
            <a:endParaRPr lang="ru-RU" sz="1200" b="1" dirty="0">
              <a:solidFill>
                <a:srgbClr val="1D9C9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5949350"/>
            <a:ext cx="8352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подробными условиями страхования (включая правила страхования) Вы можете ознакомиться на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en-US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www.sogaz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 представителя СОГАЗа. 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Страховые услуги предоставляются АО «СОГАЗ». Лицензии </a:t>
            </a:r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 России СЛ №1208, СИ №1208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ru-RU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является публичной офертой</a:t>
            </a:r>
            <a:r>
              <a:rPr lang="ru-RU" sz="1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9516" y="3717040"/>
            <a:ext cx="8209140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rgbClr val="1D9C9F"/>
                </a:solidFill>
                <a:cs typeface="Arial" panose="020B0604020202020204" pitchFamily="34" charset="0"/>
              </a:rPr>
              <a:t>Офисы АО «СОГАЗ» в Республике Татарстан:</a:t>
            </a:r>
            <a:endParaRPr lang="ru-RU" b="1" u="sng" dirty="0">
              <a:solidFill>
                <a:srgbClr val="1D9C9F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4085" y="4195265"/>
            <a:ext cx="4218961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002D87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г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Альметьевск, ул. Г. Тукая, д.36 (</a:t>
            </a:r>
            <a:r>
              <a:rPr lang="ru-RU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помещ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2Н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	</a:t>
            </a:r>
            <a:r>
              <a:rPr lang="ru-RU" sz="1200" b="1" dirty="0">
                <a:solidFill>
                  <a:srgbClr val="1D9C9F"/>
                </a:solidFill>
                <a:latin typeface="Arial" charset="0"/>
                <a:cs typeface="Arial" charset="0"/>
              </a:rPr>
              <a:t>т. </a:t>
            </a:r>
            <a:r>
              <a:rPr lang="ru-RU" sz="1200" b="1" dirty="0">
                <a:solidFill>
                  <a:srgbClr val="1D9C9F"/>
                </a:solidFill>
                <a:latin typeface="Arial" charset="0"/>
                <a:cs typeface="Arial" charset="0"/>
              </a:rPr>
              <a:t>(8553) </a:t>
            </a:r>
            <a:r>
              <a:rPr lang="ru-RU" sz="1200" b="1" dirty="0" smtClean="0">
                <a:solidFill>
                  <a:srgbClr val="1D9C9F"/>
                </a:solidFill>
                <a:latin typeface="Arial" charset="0"/>
                <a:cs typeface="Arial" charset="0"/>
              </a:rPr>
              <a:t>441 449</a:t>
            </a:r>
            <a:endParaRPr lang="ru-RU" sz="1200" b="1" dirty="0">
              <a:solidFill>
                <a:srgbClr val="1D9C9F"/>
              </a:solidFill>
              <a:latin typeface="Arial" charset="0"/>
              <a:cs typeface="Arial" charset="0"/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г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Елабуга, ул. </a:t>
            </a:r>
            <a:r>
              <a:rPr lang="ru-RU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Нефтянников</a:t>
            </a: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д.34А</a:t>
            </a:r>
          </a:p>
          <a:p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	</a:t>
            </a:r>
            <a:r>
              <a:rPr lang="ru-RU" sz="1200" b="1" dirty="0">
                <a:solidFill>
                  <a:srgbClr val="1D9C9F"/>
                </a:solidFill>
                <a:latin typeface="Arial" charset="0"/>
                <a:cs typeface="Arial" charset="0"/>
              </a:rPr>
              <a:t>т. (85557) 333 22</a:t>
            </a:r>
            <a:endParaRPr lang="ru-RU" sz="1200" b="1" dirty="0">
              <a:solidFill>
                <a:srgbClr val="1D9C9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SOGAZ1eng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82800" rIns="9144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0" i="0" u="none" strike="noStrike" cap="none" normalizeH="0" baseline="0" smtClean="0">
            <a:ln>
              <a:noFill/>
            </a:ln>
            <a:solidFill>
              <a:srgbClr val="002D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СОГАЗнов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ОГАЗнов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ОГАЗнов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1D8739D83C614FB6C04B2D4C7EF5A6" ma:contentTypeVersion="3" ma:contentTypeDescription="Создание документа." ma:contentTypeScope="" ma:versionID="af3d4c39ba77abd6b8ac563e7b03801e">
  <xsd:schema xmlns:xsd="http://www.w3.org/2001/XMLSchema" xmlns:xs="http://www.w3.org/2001/XMLSchema" xmlns:p="http://schemas.microsoft.com/office/2006/metadata/properties" xmlns:ns2="2b185e82-92dc-4bf1-8a2f-3c493b2675c3" targetNamespace="http://schemas.microsoft.com/office/2006/metadata/properties" ma:root="true" ma:fieldsID="a08ae2921a8e426281a7227bef989072" ns2:_="">
    <xsd:import namespace="2b185e82-92dc-4bf1-8a2f-3c493b2675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85e82-92dc-4bf1-8a2f-3c493b2675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185e82-92dc-4bf1-8a2f-3c493b2675c3">SOGAZDOC-11-2339</_dlc_DocId>
    <_dlc_DocIdUrl xmlns="2b185e82-92dc-4bf1-8a2f-3c493b2675c3">
      <Url>http://portal.sogaz.ru/Documents/_layouts/15/DocIdRedir.aspx?ID=SOGAZDOC-11-2339</Url>
      <Description>SOGAZDOC-11-2339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B76E966-60E5-4D62-B3C8-22D868D65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185e82-92dc-4bf1-8a2f-3c493b2675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C8A10-A324-46D8-BC34-88B6BE389FED}">
  <ds:schemaRefs>
    <ds:schemaRef ds:uri="http://schemas.openxmlformats.org/package/2006/metadata/core-properties"/>
    <ds:schemaRef ds:uri="2b185e82-92dc-4bf1-8a2f-3c493b2675c3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40ED11-0AAB-478C-B818-D82C89A4B56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F1F9DB-B5A1-41BD-B8B4-6ADD225DF97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59658</TotalTime>
  <Words>629</Words>
  <Application>Microsoft Office PowerPoint</Application>
  <PresentationFormat>Экран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4_SOGAZ1eng</vt:lpstr>
      <vt:lpstr>Презентация PowerPoint</vt:lpstr>
      <vt:lpstr>ПРЕИМУЩЕСТВА СТРАХОВАНИЯ В СОГАЗЕ</vt:lpstr>
      <vt:lpstr>ЛИЧНЫЙ КАБИНЕТ КЛИЕНТА</vt:lpstr>
      <vt:lpstr>ЛИЧНЫЙ КАБИНЕТ КЛИЕНТА</vt:lpstr>
      <vt:lpstr>ЛИЧНЫЙ КАБИНЕТ КЛИЕНТА</vt:lpstr>
      <vt:lpstr>КОНТАКТНАЯ ИНФОРМАЦИЯ</vt:lpstr>
    </vt:vector>
  </TitlesOfParts>
  <Company>BrandStudio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Sogaz</dc:title>
  <dc:creator>BrandStudio;Dronov.Evgeny@sogaz.ru</dc:creator>
  <cp:lastModifiedBy>Ефремов Сергей Александрович</cp:lastModifiedBy>
  <cp:revision>1630</cp:revision>
  <cp:lastPrinted>2015-10-01T06:09:28Z</cp:lastPrinted>
  <dcterms:created xsi:type="dcterms:W3CDTF">2003-12-10T15:59:46Z</dcterms:created>
  <dcterms:modified xsi:type="dcterms:W3CDTF">2018-06-27T12:29:20Z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0x0101007A1D8739D83C614FB6C04B2D4C7EF5A6</vt:lpwstr>
  </property>
  <property fmtid="{D5CDD505-2E9C-101B-9397-08002B2CF9AE}" pid="3" name="_dlc_DocIdItemGuid">
    <vt:lpwstr>4c9b3ce6-87e4-43f8-91f2-4d9f5468be7d</vt:lpwstr>
  </property>
  <property fmtid="{D5CDD505-2E9C-101B-9397-08002B2CF9AE}" pid="4" name="Order">
    <vt:r8>159900</vt:r8>
  </property>
</Properties>
</file>